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
      <p:font typeface="Montserra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100B29-8D73-4D94-AA47-176331467B18}">
  <a:tblStyle styleId="{01100B29-8D73-4D94-AA47-176331467B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94274db4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94274db4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2cb3f41a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2cb3f41a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2cb3f41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2cb3f41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94274db4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94274db4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45d09e1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45d09e1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2cb3f41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2cb3f41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94274db4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94274db4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94274db4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94274db4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2cb3f41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2cb3f41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2cb3f41a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2cb3f41a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2cb3f41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2cb3f41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94274db4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94274db4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2cb3f41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2cb3f41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94274db4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94274db4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2cb3f41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2cb3f41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94274db4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94274db4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webrtc.org/" TargetMode="External"/><Relationship Id="rId4" Type="http://schemas.openxmlformats.org/officeDocument/2006/relationships/hyperlink" Target="https://socket.io/" TargetMode="External"/><Relationship Id="rId5" Type="http://schemas.openxmlformats.org/officeDocument/2006/relationships/hyperlink" Target="https://nodejs.org/en/" TargetMode="External"/><Relationship Id="rId6" Type="http://schemas.openxmlformats.org/officeDocument/2006/relationships/hyperlink" Target="https://expressjs.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latin typeface="Montserrat"/>
                <a:ea typeface="Montserrat"/>
                <a:cs typeface="Montserrat"/>
                <a:sym typeface="Montserrat"/>
              </a:rPr>
              <a:t>Video and Audio Calling Web Application</a:t>
            </a:r>
            <a:endParaRPr sz="2700">
              <a:latin typeface="Montserrat"/>
              <a:ea typeface="Montserrat"/>
              <a:cs typeface="Montserrat"/>
              <a:sym typeface="Montserrat"/>
            </a:endParaRPr>
          </a:p>
          <a:p>
            <a:pPr indent="0" lvl="0" marL="0" rtl="0" algn="ctr">
              <a:spcBef>
                <a:spcPts val="0"/>
              </a:spcBef>
              <a:spcAft>
                <a:spcPts val="0"/>
              </a:spcAft>
              <a:buNone/>
            </a:pPr>
            <a:r>
              <a:t/>
            </a:r>
            <a:endParaRPr/>
          </a:p>
        </p:txBody>
      </p:sp>
      <p:sp>
        <p:nvSpPr>
          <p:cNvPr id="87" name="Google Shape;87;p13"/>
          <p:cNvSpPr txBox="1"/>
          <p:nvPr>
            <p:ph idx="1" type="subTitle"/>
          </p:nvPr>
        </p:nvSpPr>
        <p:spPr>
          <a:xfrm>
            <a:off x="733352" y="2030550"/>
            <a:ext cx="7688100" cy="5412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358"/>
              <a:buNone/>
            </a:pPr>
            <a:r>
              <a:rPr lang="en" sz="2215"/>
              <a:t>ECM2001 Data Communications and Networks </a:t>
            </a:r>
            <a:endParaRPr sz="2215"/>
          </a:p>
          <a:p>
            <a:pPr indent="0" lvl="0" marL="0" rtl="0" algn="ctr">
              <a:lnSpc>
                <a:spcPct val="90000"/>
              </a:lnSpc>
              <a:spcBef>
                <a:spcPts val="0"/>
              </a:spcBef>
              <a:spcAft>
                <a:spcPts val="0"/>
              </a:spcAft>
              <a:buSzPts val="358"/>
              <a:buNone/>
            </a:pPr>
            <a:r>
              <a:rPr lang="en" sz="2215"/>
              <a:t>J Component Review 3 </a:t>
            </a:r>
            <a:endParaRPr sz="2215"/>
          </a:p>
          <a:p>
            <a:pPr indent="0" lvl="0" marL="0" rtl="0" algn="l">
              <a:lnSpc>
                <a:spcPct val="90000"/>
              </a:lnSpc>
              <a:spcBef>
                <a:spcPts val="0"/>
              </a:spcBef>
              <a:spcAft>
                <a:spcPts val="0"/>
              </a:spcAft>
              <a:buSzPts val="358"/>
              <a:buNone/>
            </a:pPr>
            <a:r>
              <a:t/>
            </a:r>
            <a:endParaRPr sz="1954">
              <a:solidFill>
                <a:srgbClr val="000000"/>
              </a:solidFill>
            </a:endParaRPr>
          </a:p>
          <a:p>
            <a:pPr indent="0" lvl="0" marL="0" rtl="0" algn="l">
              <a:lnSpc>
                <a:spcPct val="90000"/>
              </a:lnSpc>
              <a:spcBef>
                <a:spcPts val="0"/>
              </a:spcBef>
              <a:spcAft>
                <a:spcPts val="0"/>
              </a:spcAft>
              <a:buSzPts val="358"/>
              <a:buNone/>
            </a:pPr>
            <a:r>
              <a:t/>
            </a:r>
            <a:endParaRPr sz="2020"/>
          </a:p>
        </p:txBody>
      </p:sp>
      <p:sp>
        <p:nvSpPr>
          <p:cNvPr id="88" name="Google Shape;88;p13"/>
          <p:cNvSpPr txBox="1"/>
          <p:nvPr/>
        </p:nvSpPr>
        <p:spPr>
          <a:xfrm>
            <a:off x="733350" y="1918775"/>
            <a:ext cx="76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9" name="Google Shape;89;p13"/>
          <p:cNvSpPr txBox="1"/>
          <p:nvPr/>
        </p:nvSpPr>
        <p:spPr>
          <a:xfrm>
            <a:off x="0" y="43122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Faculty: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Dr. Jayavignesh</a:t>
            </a:r>
            <a:endParaRPr>
              <a:latin typeface="Lato"/>
              <a:ea typeface="Lato"/>
              <a:cs typeface="Lato"/>
              <a:sym typeface="Lato"/>
            </a:endParaRPr>
          </a:p>
        </p:txBody>
      </p:sp>
      <p:sp>
        <p:nvSpPr>
          <p:cNvPr id="90" name="Google Shape;90;p13"/>
          <p:cNvSpPr txBox="1"/>
          <p:nvPr/>
        </p:nvSpPr>
        <p:spPr>
          <a:xfrm>
            <a:off x="6144000" y="40968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Team Genisys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19BLC1037 Shivansh</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19BLC1046 Pratyush Motha</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2"/>
          <p:cNvPicPr preferRelativeResize="0"/>
          <p:nvPr/>
        </p:nvPicPr>
        <p:blipFill>
          <a:blip r:embed="rId3">
            <a:alphaModFix/>
          </a:blip>
          <a:stretch>
            <a:fillRect/>
          </a:stretch>
        </p:blipFill>
        <p:spPr>
          <a:xfrm>
            <a:off x="-97850" y="0"/>
            <a:ext cx="9144000" cy="5143501"/>
          </a:xfrm>
          <a:prstGeom prst="rect">
            <a:avLst/>
          </a:prstGeom>
          <a:noFill/>
          <a:ln>
            <a:noFill/>
          </a:ln>
        </p:spPr>
      </p:pic>
      <p:sp>
        <p:nvSpPr>
          <p:cNvPr id="144" name="Google Shape;144;p22"/>
          <p:cNvSpPr txBox="1"/>
          <p:nvPr/>
        </p:nvSpPr>
        <p:spPr>
          <a:xfrm>
            <a:off x="572625" y="3767200"/>
            <a:ext cx="7584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As the application is running on localhost so for testing purpose, we have joined the same meeting room from incognito tab, this is how it looks when 2 users join at the same time.</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3">
            <a:alphaModFix/>
          </a:blip>
          <a:stretch>
            <a:fillRect/>
          </a:stretch>
        </p:blipFill>
        <p:spPr>
          <a:xfrm>
            <a:off x="152400" y="848200"/>
            <a:ext cx="8839200" cy="4295299"/>
          </a:xfrm>
          <a:prstGeom prst="rect">
            <a:avLst/>
          </a:prstGeom>
          <a:noFill/>
          <a:ln>
            <a:noFill/>
          </a:ln>
        </p:spPr>
      </p:pic>
      <p:sp>
        <p:nvSpPr>
          <p:cNvPr id="150" name="Google Shape;150;p23"/>
          <p:cNvSpPr/>
          <p:nvPr/>
        </p:nvSpPr>
        <p:spPr>
          <a:xfrm>
            <a:off x="242825" y="763475"/>
            <a:ext cx="1515300" cy="98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rot="-1335363">
            <a:off x="1145212" y="542434"/>
            <a:ext cx="1235656" cy="16078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txBox="1"/>
          <p:nvPr/>
        </p:nvSpPr>
        <p:spPr>
          <a:xfrm>
            <a:off x="2365300" y="0"/>
            <a:ext cx="323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Click on Send Notification button to send notification to participants in the meeting.</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152400" y="674775"/>
            <a:ext cx="8839199" cy="4368905"/>
          </a:xfrm>
          <a:prstGeom prst="rect">
            <a:avLst/>
          </a:prstGeom>
          <a:noFill/>
          <a:ln>
            <a:noFill/>
          </a:ln>
        </p:spPr>
      </p:pic>
      <p:sp>
        <p:nvSpPr>
          <p:cNvPr id="158" name="Google Shape;158;p24"/>
          <p:cNvSpPr/>
          <p:nvPr/>
        </p:nvSpPr>
        <p:spPr>
          <a:xfrm>
            <a:off x="3023825" y="472175"/>
            <a:ext cx="2943600" cy="117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rot="-881233">
            <a:off x="4811949" y="582745"/>
            <a:ext cx="2049364" cy="21087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nvSpPr>
        <p:spPr>
          <a:xfrm>
            <a:off x="6921625" y="140650"/>
            <a:ext cx="222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Notification received from a user to all the meeting participants.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Timeline</a:t>
            </a:r>
            <a:endParaRPr>
              <a:latin typeface="Montserrat"/>
              <a:ea typeface="Montserrat"/>
              <a:cs typeface="Montserrat"/>
              <a:sym typeface="Montserrat"/>
            </a:endParaRPr>
          </a:p>
        </p:txBody>
      </p:sp>
      <p:graphicFrame>
        <p:nvGraphicFramePr>
          <p:cNvPr id="166" name="Google Shape;166;p25"/>
          <p:cNvGraphicFramePr/>
          <p:nvPr/>
        </p:nvGraphicFramePr>
        <p:xfrm>
          <a:off x="952500" y="2000250"/>
          <a:ext cx="3000000" cy="3000000"/>
        </p:xfrm>
        <a:graphic>
          <a:graphicData uri="http://schemas.openxmlformats.org/drawingml/2006/table">
            <a:tbl>
              <a:tblPr>
                <a:noFill/>
                <a:tableStyleId>{01100B29-8D73-4D94-AA47-176331467B18}</a:tableStyleId>
              </a:tblPr>
              <a:tblGrid>
                <a:gridCol w="2413000"/>
                <a:gridCol w="2413000"/>
              </a:tblGrid>
              <a:tr h="381000">
                <a:tc>
                  <a:txBody>
                    <a:bodyPr/>
                    <a:lstStyle/>
                    <a:p>
                      <a:pPr indent="0" lvl="0" marL="0" rtl="0" algn="l">
                        <a:spcBef>
                          <a:spcPts val="0"/>
                        </a:spcBef>
                        <a:spcAft>
                          <a:spcPts val="0"/>
                        </a:spcAft>
                        <a:buNone/>
                      </a:pPr>
                      <a:r>
                        <a:rPr lang="en">
                          <a:latin typeface="Montserrat"/>
                          <a:ea typeface="Montserrat"/>
                          <a:cs typeface="Montserrat"/>
                          <a:sym typeface="Montserrat"/>
                        </a:rPr>
                        <a:t>Research about required modules </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Before Review 1</a:t>
                      </a:r>
                      <a:endParaRPr>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
                          <a:latin typeface="Montserrat"/>
                          <a:ea typeface="Montserrat"/>
                          <a:cs typeface="Montserrat"/>
                          <a:sym typeface="Montserrat"/>
                        </a:rPr>
                        <a:t>I</a:t>
                      </a:r>
                      <a:r>
                        <a:rPr lang="en">
                          <a:latin typeface="Montserrat"/>
                          <a:ea typeface="Montserrat"/>
                          <a:cs typeface="Montserrat"/>
                          <a:sym typeface="Montserrat"/>
                        </a:rPr>
                        <a:t>mplementation where users can join a meeting room or create a new URL for a video calling.</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Before Review 2</a:t>
                      </a:r>
                      <a:endParaRPr>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
                          <a:latin typeface="Montserrat"/>
                          <a:ea typeface="Montserrat"/>
                          <a:cs typeface="Montserrat"/>
                          <a:sym typeface="Montserrat"/>
                        </a:rPr>
                        <a:t>Adding chatting feature in application during the meeting.</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Before Review 3</a:t>
                      </a:r>
                      <a:endParaRPr>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72" name="Google Shape;172;p26"/>
          <p:cNvSpPr txBox="1"/>
          <p:nvPr/>
        </p:nvSpPr>
        <p:spPr>
          <a:xfrm>
            <a:off x="740775" y="1803025"/>
            <a:ext cx="8064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By doing this project we learnt about how the real time peer to peer communication takes place through webRTC  and how this </a:t>
            </a:r>
            <a:r>
              <a:rPr lang="en">
                <a:latin typeface="Montserrat"/>
                <a:ea typeface="Montserrat"/>
                <a:cs typeface="Montserrat"/>
                <a:sym typeface="Montserrat"/>
              </a:rPr>
              <a:t>technology</a:t>
            </a:r>
            <a:r>
              <a:rPr lang="en">
                <a:latin typeface="Montserrat"/>
                <a:ea typeface="Montserrat"/>
                <a:cs typeface="Montserrat"/>
                <a:sym typeface="Montserrat"/>
              </a:rPr>
              <a:t> has been the most essential tool during the time of covid , most companies such as zoom, google meet uses webRTC as their backbone via application interfaces to provide real time communication </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78" name="Google Shape;178;p27"/>
          <p:cNvSpPr txBox="1"/>
          <p:nvPr/>
        </p:nvSpPr>
        <p:spPr>
          <a:xfrm>
            <a:off x="351600" y="1908725"/>
            <a:ext cx="84387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Lato"/>
              <a:buAutoNum type="arabicPeriod"/>
            </a:pPr>
            <a:r>
              <a:rPr lang="en" sz="1300" u="sng">
                <a:solidFill>
                  <a:schemeClr val="accent5"/>
                </a:solidFill>
                <a:latin typeface="Lato"/>
                <a:ea typeface="Lato"/>
                <a:cs typeface="Lato"/>
                <a:sym typeface="Lato"/>
                <a:hlinkClick r:id="rId3">
                  <a:extLst>
                    <a:ext uri="{A12FA001-AC4F-418D-AE19-62706E023703}">
                      <ahyp:hlinkClr val="tx"/>
                    </a:ext>
                  </a:extLst>
                </a:hlinkClick>
              </a:rPr>
              <a:t>https://webrtc.org/</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AutoNum type="arabicPeriod"/>
            </a:pPr>
            <a:r>
              <a:rPr lang="en" sz="1300" u="sng">
                <a:solidFill>
                  <a:schemeClr val="accent5"/>
                </a:solidFill>
                <a:latin typeface="Lato"/>
                <a:ea typeface="Lato"/>
                <a:cs typeface="Lato"/>
                <a:sym typeface="Lato"/>
                <a:hlinkClick r:id="rId4">
                  <a:extLst>
                    <a:ext uri="{A12FA001-AC4F-418D-AE19-62706E023703}">
                      <ahyp:hlinkClr val="tx"/>
                    </a:ext>
                  </a:extLst>
                </a:hlinkClick>
              </a:rPr>
              <a:t>https://socket.io/</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AutoNum type="arabicPeriod"/>
            </a:pPr>
            <a:r>
              <a:rPr lang="en" sz="1300" u="sng">
                <a:solidFill>
                  <a:schemeClr val="accent5"/>
                </a:solidFill>
                <a:latin typeface="Lato"/>
                <a:ea typeface="Lato"/>
                <a:cs typeface="Lato"/>
                <a:sym typeface="Lato"/>
                <a:hlinkClick r:id="rId5">
                  <a:extLst>
                    <a:ext uri="{A12FA001-AC4F-418D-AE19-62706E023703}">
                      <ahyp:hlinkClr val="tx"/>
                    </a:ext>
                  </a:extLst>
                </a:hlinkClick>
              </a:rPr>
              <a:t>https://nodejs.org/en/</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AutoNum type="arabicPeriod"/>
            </a:pPr>
            <a:r>
              <a:rPr lang="en" sz="1300" u="sng">
                <a:solidFill>
                  <a:schemeClr val="accent5"/>
                </a:solidFill>
                <a:latin typeface="Lato"/>
                <a:ea typeface="Lato"/>
                <a:cs typeface="Lato"/>
                <a:sym typeface="Lato"/>
                <a:hlinkClick r:id="rId6">
                  <a:extLst>
                    <a:ext uri="{A12FA001-AC4F-418D-AE19-62706E023703}">
                      <ahyp:hlinkClr val="tx"/>
                    </a:ext>
                  </a:extLst>
                </a:hlinkClick>
              </a:rPr>
              <a:t>https://expressjs.com/</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nvSpPr>
        <p:spPr>
          <a:xfrm>
            <a:off x="377850" y="725925"/>
            <a:ext cx="7688400" cy="535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Team Members</a:t>
            </a:r>
            <a:endParaRPr b="1" sz="2600">
              <a:solidFill>
                <a:srgbClr val="1A1A1A"/>
              </a:solidFill>
              <a:latin typeface="Raleway"/>
              <a:ea typeface="Raleway"/>
              <a:cs typeface="Raleway"/>
              <a:sym typeface="Raleway"/>
            </a:endParaRPr>
          </a:p>
        </p:txBody>
      </p:sp>
      <p:pic>
        <p:nvPicPr>
          <p:cNvPr id="184" name="Google Shape;184;p28"/>
          <p:cNvPicPr preferRelativeResize="0"/>
          <p:nvPr/>
        </p:nvPicPr>
        <p:blipFill>
          <a:blip r:embed="rId3">
            <a:alphaModFix/>
          </a:blip>
          <a:stretch>
            <a:fillRect/>
          </a:stretch>
        </p:blipFill>
        <p:spPr>
          <a:xfrm>
            <a:off x="4468450" y="1152950"/>
            <a:ext cx="2902354" cy="2984850"/>
          </a:xfrm>
          <a:prstGeom prst="rect">
            <a:avLst/>
          </a:prstGeom>
          <a:noFill/>
          <a:ln>
            <a:noFill/>
          </a:ln>
        </p:spPr>
      </p:pic>
      <p:pic>
        <p:nvPicPr>
          <p:cNvPr id="185" name="Google Shape;185;p28"/>
          <p:cNvPicPr preferRelativeResize="0"/>
          <p:nvPr/>
        </p:nvPicPr>
        <p:blipFill>
          <a:blip r:embed="rId4">
            <a:alphaModFix/>
          </a:blip>
          <a:stretch>
            <a:fillRect/>
          </a:stretch>
        </p:blipFill>
        <p:spPr>
          <a:xfrm>
            <a:off x="548525" y="1209600"/>
            <a:ext cx="2984850" cy="298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nvSpPr>
        <p:spPr>
          <a:xfrm>
            <a:off x="1185425" y="1768075"/>
            <a:ext cx="65097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latin typeface="Lato"/>
                <a:ea typeface="Lato"/>
                <a:cs typeface="Lato"/>
                <a:sym typeface="Lato"/>
              </a:rPr>
              <a:t>Thankyou</a:t>
            </a:r>
            <a:endParaRPr sz="35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a:p>
            <a:pPr indent="0" lvl="0" marL="0" rtl="0" algn="l">
              <a:spcBef>
                <a:spcPts val="0"/>
              </a:spcBef>
              <a:spcAft>
                <a:spcPts val="0"/>
              </a:spcAft>
              <a:buNone/>
            </a:pPr>
            <a:r>
              <a:t/>
            </a:r>
            <a:endParaRPr/>
          </a:p>
        </p:txBody>
      </p:sp>
      <p:sp>
        <p:nvSpPr>
          <p:cNvPr id="96" name="Google Shape;96;p14"/>
          <p:cNvSpPr txBox="1"/>
          <p:nvPr>
            <p:ph idx="1" type="body"/>
          </p:nvPr>
        </p:nvSpPr>
        <p:spPr>
          <a:xfrm>
            <a:off x="669175" y="2078875"/>
            <a:ext cx="7688700" cy="22611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000"/>
              </a:spcAft>
              <a:buSzPts val="852"/>
              <a:buNone/>
            </a:pPr>
            <a:r>
              <a:rPr lang="en" sz="1400">
                <a:solidFill>
                  <a:srgbClr val="000000"/>
                </a:solidFill>
                <a:latin typeface="Montserrat"/>
                <a:ea typeface="Montserrat"/>
                <a:cs typeface="Montserrat"/>
                <a:sym typeface="Montserrat"/>
              </a:rPr>
              <a:t>We have built a video calling application, the application is similar to google meet or zoom. Just like google meet or zoom, the users can generate a unique meeting id and share it with other people to join the video meeting together. The application uses an open source library called webRTC for real time audio video transmission from one node to another node. For this real time communication to take place there is a peer id, which needs to be shared with all participants of the meeting that the new user wants to join. </a:t>
            </a:r>
            <a:endParaRPr sz="14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Continued...</a:t>
            </a:r>
            <a:endParaRPr/>
          </a:p>
        </p:txBody>
      </p:sp>
      <p:sp>
        <p:nvSpPr>
          <p:cNvPr id="102" name="Google Shape;102;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Clr>
                <a:srgbClr val="000000"/>
              </a:buClr>
              <a:buSzPts val="852"/>
              <a:buFont typeface="Arial"/>
              <a:buNone/>
            </a:pPr>
            <a:r>
              <a:rPr lang="en" sz="1400">
                <a:solidFill>
                  <a:srgbClr val="000000"/>
                </a:solidFill>
                <a:latin typeface="Montserrat"/>
                <a:ea typeface="Montserrat"/>
                <a:cs typeface="Montserrat"/>
                <a:sym typeface="Montserrat"/>
              </a:rPr>
              <a:t>This could be done through various different approaches but the modern and efficient one is using web sockets. The whole idea is to transfer the peer id of a node to others nodes using web sockets which will happen over the private server that we will own. To implement this operation we have Socket.IO, which is  also an open source library. Now we also need to build a user interface and power the backend server for the application. For this purpose we have used React.Js which is also an open source UI manipulation library provided by Facebook. React makes it really easy to implement the UI part using Javascript as the primary programming language because it works on the principle of components which are reusable, so it prevents developers from writing the same code again and again. To power the server for the application, over which the unique meeting id generation and passing the peer id will take place.</a:t>
            </a:r>
            <a:endParaRPr sz="1400">
              <a:latin typeface="Montserrat"/>
              <a:ea typeface="Montserrat"/>
              <a:cs typeface="Montserrat"/>
              <a:sym typeface="Montserrat"/>
            </a:endParaRPr>
          </a:p>
          <a:p>
            <a:pPr indent="0" lvl="0" marL="0" rtl="0" algn="l">
              <a:spcBef>
                <a:spcPts val="1000"/>
              </a:spcBef>
              <a:spcAft>
                <a:spcPts val="12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8" name="Google Shape;108;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10000"/>
          </a:bodyPr>
          <a:lstStyle/>
          <a:p>
            <a:pPr indent="0" lvl="0" marL="0" rtl="0" algn="just">
              <a:lnSpc>
                <a:spcPct val="115000"/>
              </a:lnSpc>
              <a:spcBef>
                <a:spcPts val="0"/>
              </a:spcBef>
              <a:spcAft>
                <a:spcPts val="0"/>
              </a:spcAft>
              <a:buNone/>
            </a:pPr>
            <a:r>
              <a:rPr lang="en" sz="1500">
                <a:solidFill>
                  <a:srgbClr val="000000"/>
                </a:solidFill>
                <a:latin typeface="Montserrat"/>
                <a:ea typeface="Montserrat"/>
                <a:cs typeface="Montserrat"/>
                <a:sym typeface="Montserrat"/>
              </a:rPr>
              <a:t>To build the application we have used WebRTC and Socket.io for real time communication purposes. </a:t>
            </a:r>
            <a:r>
              <a:rPr lang="en" sz="1500">
                <a:solidFill>
                  <a:srgbClr val="000000"/>
                </a:solidFill>
                <a:highlight>
                  <a:srgbClr val="FFFFFF"/>
                </a:highlight>
                <a:latin typeface="Montserrat"/>
                <a:ea typeface="Montserrat"/>
                <a:cs typeface="Montserrat"/>
                <a:sym typeface="Montserrat"/>
              </a:rPr>
              <a:t>WebRTC is a free and open-source project providing web browsers and mobile applications with real-time communication via simple application programming interfaces. WebRTC also provides several APIs that make it easy to contact browsers to get access to microphone, camera and several other output devices. Socket.IO is a JavaScript library for realtime web applications. It enables real-time, bi-directional communication between web clients and servers. It has two parts: a client-side library that runs in the browser, and a server-side library for Node.js. Both components have a nearly identical API.</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 Stack</a:t>
            </a:r>
            <a:endParaRPr/>
          </a:p>
        </p:txBody>
      </p:sp>
      <p:sp>
        <p:nvSpPr>
          <p:cNvPr id="114" name="Google Shape;114;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AutoNum type="arabicPeriod"/>
            </a:pPr>
            <a:r>
              <a:rPr lang="en">
                <a:latin typeface="Montserrat"/>
                <a:ea typeface="Montserrat"/>
                <a:cs typeface="Montserrat"/>
                <a:sym typeface="Montserrat"/>
              </a:rPr>
              <a:t>WebRTC for real time audio video communication</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AutoNum type="arabicPeriod"/>
            </a:pPr>
            <a:r>
              <a:rPr lang="en">
                <a:latin typeface="Montserrat"/>
                <a:ea typeface="Montserrat"/>
                <a:cs typeface="Montserrat"/>
                <a:sym typeface="Montserrat"/>
              </a:rPr>
              <a:t>React.JS for making web frontend</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AutoNum type="arabicPeriod"/>
            </a:pPr>
            <a:r>
              <a:rPr lang="en">
                <a:latin typeface="Montserrat"/>
                <a:ea typeface="Montserrat"/>
                <a:cs typeface="Montserrat"/>
                <a:sym typeface="Montserrat"/>
              </a:rPr>
              <a:t>Node.JS to power backend</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AutoNum type="arabicPeriod"/>
            </a:pPr>
            <a:r>
              <a:rPr lang="en">
                <a:latin typeface="Montserrat"/>
                <a:ea typeface="Montserrat"/>
                <a:cs typeface="Montserrat"/>
                <a:sym typeface="Montserrat"/>
              </a:rPr>
              <a:t>Socket.io for real-time communication (passing signals)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AutoNum type="arabicPeriod"/>
            </a:pPr>
            <a:r>
              <a:rPr lang="en">
                <a:latin typeface="Montserrat"/>
                <a:ea typeface="Montserrat"/>
                <a:cs typeface="Montserrat"/>
                <a:sym typeface="Montserrat"/>
              </a:rPr>
              <a:t>Browser APIs to access web camera and microphone</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Reason Behind using the Tech. Stack</a:t>
            </a:r>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115000"/>
              </a:lnSpc>
              <a:spcBef>
                <a:spcPts val="0"/>
              </a:spcBef>
              <a:spcAft>
                <a:spcPts val="0"/>
              </a:spcAft>
              <a:buNone/>
            </a:pPr>
            <a:r>
              <a:rPr lang="en" sz="1500">
                <a:solidFill>
                  <a:srgbClr val="202124"/>
                </a:solidFill>
                <a:highlight>
                  <a:srgbClr val="FFFFFF"/>
                </a:highlight>
                <a:latin typeface="Montserrat"/>
                <a:ea typeface="Montserrat"/>
                <a:cs typeface="Montserrat"/>
                <a:sym typeface="Montserrat"/>
              </a:rPr>
              <a:t>Unlike all other browser communication which use Transmission Control Protocol (TCP), WebRTC transports its data over User Datagram Protocol (UDP). The requirement for timeliness over reliability is the primary reason why the UDP protocol is a preferred transport for delivery of real-time data. </a:t>
            </a:r>
            <a:endParaRPr sz="1500">
              <a:solidFill>
                <a:srgbClr val="202124"/>
              </a:solidFill>
              <a:highlight>
                <a:srgbClr val="FFFFFF"/>
              </a:highlight>
              <a:latin typeface="Montserrat"/>
              <a:ea typeface="Montserrat"/>
              <a:cs typeface="Montserrat"/>
              <a:sym typeface="Montserrat"/>
            </a:endParaRPr>
          </a:p>
          <a:p>
            <a:pPr indent="0" lvl="0" marL="0" rtl="0" algn="just">
              <a:lnSpc>
                <a:spcPct val="115000"/>
              </a:lnSpc>
              <a:spcBef>
                <a:spcPts val="1000"/>
              </a:spcBef>
              <a:spcAft>
                <a:spcPts val="0"/>
              </a:spcAft>
              <a:buNone/>
            </a:pPr>
            <a:r>
              <a:rPr lang="en" sz="1500">
                <a:solidFill>
                  <a:srgbClr val="202124"/>
                </a:solidFill>
                <a:highlight>
                  <a:srgbClr val="FFFFFF"/>
                </a:highlight>
                <a:latin typeface="Montserrat"/>
                <a:ea typeface="Montserrat"/>
                <a:cs typeface="Montserrat"/>
                <a:sym typeface="Montserrat"/>
              </a:rPr>
              <a:t>Socket.IO primarily uses the WebSocket protocol with polling as a fallback option, while providing the same interface. Although it can be used as simply a wrapper for WebSocket, it provides many more features, including broadcasting to multiple sockets, storing data associated with each client, and asynchronous I/O</a:t>
            </a:r>
            <a:r>
              <a:rPr lang="en" sz="1200">
                <a:solidFill>
                  <a:srgbClr val="202124"/>
                </a:solidFill>
                <a:highlight>
                  <a:srgbClr val="FFFFFF"/>
                </a:highlight>
                <a:latin typeface="Montserrat"/>
                <a:ea typeface="Montserrat"/>
                <a:cs typeface="Montserrat"/>
                <a:sym typeface="Montserrat"/>
              </a:rPr>
              <a:t>.</a:t>
            </a:r>
            <a:endParaRPr sz="1200">
              <a:solidFill>
                <a:srgbClr val="202124"/>
              </a:solidFill>
              <a:highlight>
                <a:srgbClr val="FFFFFF"/>
              </a:highlight>
              <a:latin typeface="Montserrat"/>
              <a:ea typeface="Montserrat"/>
              <a:cs typeface="Montserrat"/>
              <a:sym typeface="Montserrat"/>
            </a:endParaRPr>
          </a:p>
          <a:p>
            <a:pPr indent="0" lvl="0" marL="0" rtl="0" algn="l">
              <a:spcBef>
                <a:spcPts val="10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a:t>
            </a:r>
            <a:endParaRPr/>
          </a:p>
        </p:txBody>
      </p:sp>
      <p:pic>
        <p:nvPicPr>
          <p:cNvPr id="126" name="Google Shape;126;p19"/>
          <p:cNvPicPr preferRelativeResize="0"/>
          <p:nvPr/>
        </p:nvPicPr>
        <p:blipFill rotWithShape="1">
          <a:blip r:embed="rId3">
            <a:alphaModFix/>
          </a:blip>
          <a:srcRect b="35408" l="10207" r="23981" t="0"/>
          <a:stretch/>
        </p:blipFill>
        <p:spPr>
          <a:xfrm>
            <a:off x="729450" y="1853850"/>
            <a:ext cx="7317325" cy="2984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STEPS:</a:t>
            </a:r>
            <a:endParaRPr/>
          </a:p>
        </p:txBody>
      </p:sp>
      <p:sp>
        <p:nvSpPr>
          <p:cNvPr id="132" name="Google Shape;132;p20"/>
          <p:cNvSpPr txBox="1"/>
          <p:nvPr/>
        </p:nvSpPr>
        <p:spPr>
          <a:xfrm>
            <a:off x="361650" y="1878575"/>
            <a:ext cx="8488800" cy="25398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rgbClr val="24292F"/>
              </a:buClr>
              <a:buSzPts val="1500"/>
              <a:buFont typeface="Montserrat"/>
              <a:buAutoNum type="arabicPeriod"/>
            </a:pPr>
            <a:r>
              <a:rPr lang="en" sz="1500">
                <a:solidFill>
                  <a:srgbClr val="24292F"/>
                </a:solidFill>
                <a:highlight>
                  <a:srgbClr val="FFFFFF"/>
                </a:highlight>
                <a:latin typeface="Montserrat"/>
                <a:ea typeface="Montserrat"/>
                <a:cs typeface="Montserrat"/>
                <a:sym typeface="Montserrat"/>
              </a:rPr>
              <a:t>Web Socket handler manages rooms, where the events are broadcasted as per requirement. </a:t>
            </a:r>
            <a:endParaRPr sz="1500">
              <a:solidFill>
                <a:srgbClr val="24292F"/>
              </a:solidFill>
              <a:highlight>
                <a:srgbClr val="FFFFFF"/>
              </a:highlight>
              <a:latin typeface="Montserrat"/>
              <a:ea typeface="Montserrat"/>
              <a:cs typeface="Montserrat"/>
              <a:sym typeface="Montserrat"/>
            </a:endParaRPr>
          </a:p>
          <a:p>
            <a:pPr indent="-323850" lvl="0" marL="457200" rtl="0" algn="just">
              <a:lnSpc>
                <a:spcPct val="115000"/>
              </a:lnSpc>
              <a:spcBef>
                <a:spcPts val="0"/>
              </a:spcBef>
              <a:spcAft>
                <a:spcPts val="0"/>
              </a:spcAft>
              <a:buClr>
                <a:srgbClr val="24292F"/>
              </a:buClr>
              <a:buSzPts val="1500"/>
              <a:buFont typeface="Montserrat"/>
              <a:buAutoNum type="arabicPeriod"/>
            </a:pPr>
            <a:r>
              <a:rPr lang="en" sz="1500">
                <a:solidFill>
                  <a:srgbClr val="24292F"/>
                </a:solidFill>
                <a:highlight>
                  <a:srgbClr val="FFFFFF"/>
                </a:highlight>
                <a:latin typeface="Montserrat"/>
                <a:ea typeface="Montserrat"/>
                <a:cs typeface="Montserrat"/>
                <a:sym typeface="Montserrat"/>
              </a:rPr>
              <a:t>To simulate it's working, let's assume that User 1, User 2 and User 3 are already connected in Room 1. </a:t>
            </a:r>
            <a:endParaRPr sz="1500">
              <a:solidFill>
                <a:srgbClr val="24292F"/>
              </a:solidFill>
              <a:highlight>
                <a:srgbClr val="FFFFFF"/>
              </a:highlight>
              <a:latin typeface="Montserrat"/>
              <a:ea typeface="Montserrat"/>
              <a:cs typeface="Montserrat"/>
              <a:sym typeface="Montserrat"/>
            </a:endParaRPr>
          </a:p>
          <a:p>
            <a:pPr indent="-323850" lvl="0" marL="457200" rtl="0" algn="just">
              <a:lnSpc>
                <a:spcPct val="115000"/>
              </a:lnSpc>
              <a:spcBef>
                <a:spcPts val="0"/>
              </a:spcBef>
              <a:spcAft>
                <a:spcPts val="0"/>
              </a:spcAft>
              <a:buClr>
                <a:srgbClr val="24292F"/>
              </a:buClr>
              <a:buSzPts val="1500"/>
              <a:buFont typeface="Montserrat"/>
              <a:buAutoNum type="arabicPeriod"/>
            </a:pPr>
            <a:r>
              <a:rPr lang="en" sz="1500">
                <a:solidFill>
                  <a:srgbClr val="24292F"/>
                </a:solidFill>
                <a:highlight>
                  <a:srgbClr val="FFFFFF"/>
                </a:highlight>
                <a:latin typeface="Montserrat"/>
                <a:ea typeface="Montserrat"/>
                <a:cs typeface="Montserrat"/>
                <a:sym typeface="Montserrat"/>
              </a:rPr>
              <a:t>Whenever some new user (User 5) requests the web socket handler to join Room 1, it will broadcast an event (data: &lt;-peer-id-of-User-5-&gt;) in Room 1 stating that User 5 wants to join. </a:t>
            </a:r>
            <a:endParaRPr sz="1500">
              <a:solidFill>
                <a:srgbClr val="24292F"/>
              </a:solidFill>
              <a:highlight>
                <a:srgbClr val="FFFFFF"/>
              </a:highlight>
              <a:latin typeface="Montserrat"/>
              <a:ea typeface="Montserrat"/>
              <a:cs typeface="Montserrat"/>
              <a:sym typeface="Montserrat"/>
            </a:endParaRPr>
          </a:p>
          <a:p>
            <a:pPr indent="-323850" lvl="0" marL="457200" rtl="0" algn="just">
              <a:lnSpc>
                <a:spcPct val="115000"/>
              </a:lnSpc>
              <a:spcBef>
                <a:spcPts val="0"/>
              </a:spcBef>
              <a:spcAft>
                <a:spcPts val="0"/>
              </a:spcAft>
              <a:buClr>
                <a:srgbClr val="24292F"/>
              </a:buClr>
              <a:buSzPts val="1500"/>
              <a:buFont typeface="Montserrat"/>
              <a:buAutoNum type="arabicPeriod"/>
            </a:pPr>
            <a:r>
              <a:rPr lang="en" sz="1500">
                <a:solidFill>
                  <a:srgbClr val="24292F"/>
                </a:solidFill>
                <a:highlight>
                  <a:srgbClr val="FFFFFF"/>
                </a:highlight>
                <a:latin typeface="Montserrat"/>
                <a:ea typeface="Montserrat"/>
                <a:cs typeface="Montserrat"/>
                <a:sym typeface="Montserrat"/>
              </a:rPr>
              <a:t>Then all the users will call User 5 individually, establishing a peer-2-peer connection.</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0" y="0"/>
            <a:ext cx="9144000" cy="5193726"/>
          </a:xfrm>
          <a:prstGeom prst="rect">
            <a:avLst/>
          </a:prstGeom>
          <a:noFill/>
          <a:ln>
            <a:noFill/>
          </a:ln>
        </p:spPr>
      </p:pic>
      <p:sp>
        <p:nvSpPr>
          <p:cNvPr id="138" name="Google Shape;138;p21"/>
          <p:cNvSpPr txBox="1"/>
          <p:nvPr/>
        </p:nvSpPr>
        <p:spPr>
          <a:xfrm>
            <a:off x="3807400" y="1938850"/>
            <a:ext cx="4590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AutoNum type="arabicPeriod"/>
            </a:pPr>
            <a:r>
              <a:rPr lang="en">
                <a:latin typeface="Montserrat"/>
                <a:ea typeface="Montserrat"/>
                <a:cs typeface="Montserrat"/>
                <a:sym typeface="Montserrat"/>
              </a:rPr>
              <a:t>Click on </a:t>
            </a:r>
            <a:r>
              <a:rPr b="1" lang="en">
                <a:latin typeface="Montserrat"/>
                <a:ea typeface="Montserrat"/>
                <a:cs typeface="Montserrat"/>
                <a:sym typeface="Montserrat"/>
              </a:rPr>
              <a:t>START NEW MEETING</a:t>
            </a:r>
            <a:r>
              <a:rPr lang="en">
                <a:latin typeface="Montserrat"/>
                <a:ea typeface="Montserrat"/>
                <a:cs typeface="Montserrat"/>
                <a:sym typeface="Montserrat"/>
              </a:rPr>
              <a:t> button to generate new meeting code and then click on </a:t>
            </a:r>
            <a:r>
              <a:rPr b="1" lang="en">
                <a:latin typeface="Montserrat"/>
                <a:ea typeface="Montserrat"/>
                <a:cs typeface="Montserrat"/>
                <a:sym typeface="Montserrat"/>
              </a:rPr>
              <a:t>JOIN</a:t>
            </a:r>
            <a:r>
              <a:rPr lang="en">
                <a:latin typeface="Montserrat"/>
                <a:ea typeface="Montserrat"/>
                <a:cs typeface="Montserrat"/>
                <a:sym typeface="Montserrat"/>
              </a:rPr>
              <a:t> to join the meeting.</a:t>
            </a:r>
            <a:endParaRPr>
              <a:latin typeface="Montserrat"/>
              <a:ea typeface="Montserrat"/>
              <a:cs typeface="Montserrat"/>
              <a:sym typeface="Montserrat"/>
            </a:endParaRPr>
          </a:p>
          <a:p>
            <a:pPr indent="-317500" lvl="0" marL="457200" rtl="0" algn="l">
              <a:spcBef>
                <a:spcPts val="0"/>
              </a:spcBef>
              <a:spcAft>
                <a:spcPts val="0"/>
              </a:spcAft>
              <a:buSzPts val="1400"/>
              <a:buFont typeface="Lato"/>
              <a:buAutoNum type="arabicPeriod"/>
            </a:pPr>
            <a:r>
              <a:rPr lang="en">
                <a:latin typeface="Montserrat"/>
                <a:ea typeface="Montserrat"/>
                <a:cs typeface="Montserrat"/>
                <a:sym typeface="Montserrat"/>
              </a:rPr>
              <a:t>If you already have a code and want to join the meeting, </a:t>
            </a:r>
            <a:r>
              <a:rPr lang="en">
                <a:latin typeface="Montserrat"/>
                <a:ea typeface="Montserrat"/>
                <a:cs typeface="Montserrat"/>
                <a:sym typeface="Montserrat"/>
              </a:rPr>
              <a:t>directly</a:t>
            </a:r>
            <a:r>
              <a:rPr lang="en">
                <a:latin typeface="Montserrat"/>
                <a:ea typeface="Montserrat"/>
                <a:cs typeface="Montserrat"/>
                <a:sym typeface="Montserrat"/>
              </a:rPr>
              <a:t> </a:t>
            </a:r>
            <a:r>
              <a:rPr b="1" lang="en">
                <a:latin typeface="Montserrat"/>
                <a:ea typeface="Montserrat"/>
                <a:cs typeface="Montserrat"/>
                <a:sym typeface="Montserrat"/>
              </a:rPr>
              <a:t>enter </a:t>
            </a:r>
            <a:r>
              <a:rPr b="1" lang="en">
                <a:latin typeface="Montserrat"/>
                <a:ea typeface="Montserrat"/>
                <a:cs typeface="Montserrat"/>
                <a:sym typeface="Montserrat"/>
              </a:rPr>
              <a:t>the</a:t>
            </a:r>
            <a:r>
              <a:rPr b="1" lang="en">
                <a:latin typeface="Montserrat"/>
                <a:ea typeface="Montserrat"/>
                <a:cs typeface="Montserrat"/>
                <a:sym typeface="Montserrat"/>
              </a:rPr>
              <a:t> code in Input box</a:t>
            </a:r>
            <a:r>
              <a:rPr lang="en">
                <a:latin typeface="Montserrat"/>
                <a:ea typeface="Montserrat"/>
                <a:cs typeface="Montserrat"/>
                <a:sym typeface="Montserrat"/>
              </a:rPr>
              <a:t> and click on </a:t>
            </a:r>
            <a:r>
              <a:rPr b="1" lang="en">
                <a:latin typeface="Montserrat"/>
                <a:ea typeface="Montserrat"/>
                <a:cs typeface="Montserrat"/>
                <a:sym typeface="Montserrat"/>
              </a:rPr>
              <a:t>JOIN</a:t>
            </a:r>
            <a:r>
              <a:rPr lang="en">
                <a:latin typeface="Montserrat"/>
                <a:ea typeface="Montserrat"/>
                <a:cs typeface="Montserrat"/>
                <a:sym typeface="Montserrat"/>
              </a:rPr>
              <a:t> to join the meeting.</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